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F5350-01D7-4BC2-BD06-FB4CAFA1A52F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9DBCC-9574-4E24-B44C-2680ED4923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84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Don’t run through this slide in detail.  It merely shows them there is a process that is followed and after telling their leader and or Incumbent a process will be followed.  Ask them if they have seen the flowchart up in their church and how they can get hold of the DSA.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0A5E0-501F-4FB4-B4F4-C73375303B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30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55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242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61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299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718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36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750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8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9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44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F695-0BBB-4A90-8683-D7760B5B53F9}" type="datetimeFigureOut">
              <a:rPr lang="en-GB" smtClean="0"/>
              <a:t>06/06/2013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9FA41-37E7-4FF5-9E86-074558AFE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439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4"/>
          <p:cNvSpPr txBox="1">
            <a:spLocks noChangeArrowheads="1"/>
          </p:cNvSpPr>
          <p:nvPr/>
        </p:nvSpPr>
        <p:spPr bwMode="auto">
          <a:xfrm>
            <a:off x="280988" y="188913"/>
            <a:ext cx="866455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400" b="1" dirty="0">
                <a:latin typeface="Verdana" pitchFamily="34" charset="0"/>
              </a:rPr>
              <a:t>HOW TO ACT IF THERE IS A SAFEGUARDING ISSUE IN YOUR CHURCH?</a:t>
            </a:r>
            <a:r>
              <a:rPr lang="en-GB" sz="800" b="1" dirty="0">
                <a:latin typeface="Verdana" pitchFamily="34" charset="0"/>
              </a:rPr>
              <a:t> </a:t>
            </a:r>
            <a:r>
              <a:rPr lang="en-GB" sz="800" dirty="0">
                <a:latin typeface="Verdana" pitchFamily="34" charset="0"/>
              </a:rPr>
              <a:t>(</a:t>
            </a:r>
            <a:r>
              <a:rPr lang="en-GB" sz="900" dirty="0">
                <a:latin typeface="Verdana" pitchFamily="34" charset="0"/>
              </a:rPr>
              <a:t>updated </a:t>
            </a:r>
            <a:r>
              <a:rPr lang="en-GB" sz="900" dirty="0" smtClean="0">
                <a:latin typeface="Verdana" pitchFamily="34" charset="0"/>
              </a:rPr>
              <a:t>May 2013)</a:t>
            </a:r>
            <a:endParaRPr lang="en-GB" sz="900" dirty="0">
              <a:latin typeface="Verdana" pitchFamily="34" charset="0"/>
            </a:endParaRPr>
          </a:p>
        </p:txBody>
      </p:sp>
      <p:sp>
        <p:nvSpPr>
          <p:cNvPr id="67588" name="Text Box 5"/>
          <p:cNvSpPr txBox="1">
            <a:spLocks noChangeArrowheads="1"/>
          </p:cNvSpPr>
          <p:nvPr/>
        </p:nvSpPr>
        <p:spPr bwMode="auto">
          <a:xfrm>
            <a:off x="179388" y="765175"/>
            <a:ext cx="1718740" cy="646331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</a:rPr>
              <a:t>Urgent concerns </a:t>
            </a:r>
            <a:r>
              <a:rPr lang="en-GB" sz="1200" dirty="0" smtClean="0">
                <a:solidFill>
                  <a:srgbClr val="000000"/>
                </a:solidFill>
              </a:rPr>
              <a:t>when</a:t>
            </a:r>
            <a:br>
              <a:rPr lang="en-GB" sz="1200" dirty="0" smtClean="0">
                <a:solidFill>
                  <a:srgbClr val="000000"/>
                </a:solidFill>
              </a:rPr>
            </a:br>
            <a:r>
              <a:rPr lang="en-GB" sz="1200" dirty="0" smtClean="0">
                <a:solidFill>
                  <a:srgbClr val="000000"/>
                </a:solidFill>
              </a:rPr>
              <a:t>the Coordinator </a:t>
            </a:r>
            <a:endParaRPr lang="en-GB" sz="1200" dirty="0">
              <a:solidFill>
                <a:srgbClr val="000000"/>
              </a:solidFill>
            </a:endParaRPr>
          </a:p>
          <a:p>
            <a:r>
              <a:rPr lang="en-GB" sz="1200" dirty="0">
                <a:solidFill>
                  <a:srgbClr val="000000"/>
                </a:solidFill>
              </a:rPr>
              <a:t>is not available</a:t>
            </a:r>
          </a:p>
        </p:txBody>
      </p:sp>
      <p:sp>
        <p:nvSpPr>
          <p:cNvPr id="67589" name="Text Box 7"/>
          <p:cNvSpPr txBox="1">
            <a:spLocks noChangeArrowheads="1"/>
          </p:cNvSpPr>
          <p:nvPr/>
        </p:nvSpPr>
        <p:spPr bwMode="auto">
          <a:xfrm>
            <a:off x="179388" y="1700213"/>
            <a:ext cx="1746250" cy="466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rgbClr val="000000"/>
                </a:solidFill>
              </a:rPr>
              <a:t>Concerns</a:t>
            </a:r>
            <a:r>
              <a:rPr lang="en-GB" sz="1200"/>
              <a:t> </a:t>
            </a:r>
            <a:r>
              <a:rPr lang="en-GB" sz="1200">
                <a:solidFill>
                  <a:srgbClr val="000000"/>
                </a:solidFill>
              </a:rPr>
              <a:t>about a child</a:t>
            </a:r>
            <a:br>
              <a:rPr lang="en-GB" sz="1200">
                <a:solidFill>
                  <a:srgbClr val="000000"/>
                </a:solidFill>
              </a:rPr>
            </a:br>
            <a:r>
              <a:rPr lang="en-GB" sz="1200">
                <a:solidFill>
                  <a:srgbClr val="000000"/>
                </a:solidFill>
              </a:rPr>
              <a:t>or a vulnerable adult</a:t>
            </a:r>
          </a:p>
        </p:txBody>
      </p:sp>
      <p:sp>
        <p:nvSpPr>
          <p:cNvPr id="67590" name="Text Box 8"/>
          <p:cNvSpPr txBox="1">
            <a:spLocks noChangeArrowheads="1"/>
          </p:cNvSpPr>
          <p:nvPr/>
        </p:nvSpPr>
        <p:spPr bwMode="auto">
          <a:xfrm>
            <a:off x="179388" y="2420938"/>
            <a:ext cx="1952625" cy="466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rgbClr val="000000"/>
                </a:solidFill>
              </a:rPr>
              <a:t>Concerns about an adult's</a:t>
            </a:r>
            <a:br>
              <a:rPr lang="en-GB" sz="1200">
                <a:solidFill>
                  <a:srgbClr val="000000"/>
                </a:solidFill>
              </a:rPr>
            </a:br>
            <a:r>
              <a:rPr lang="en-GB" sz="1200">
                <a:solidFill>
                  <a:srgbClr val="000000"/>
                </a:solidFill>
              </a:rPr>
              <a:t>behaviour in your church</a:t>
            </a: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67591" name="Text Box 9"/>
          <p:cNvSpPr txBox="1">
            <a:spLocks noChangeArrowheads="1"/>
          </p:cNvSpPr>
          <p:nvPr/>
        </p:nvSpPr>
        <p:spPr bwMode="auto">
          <a:xfrm>
            <a:off x="179388" y="3500438"/>
            <a:ext cx="1941512" cy="4667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</a:rPr>
              <a:t>Concern about the parish 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Coordinators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7592" name="Text Box 10"/>
          <p:cNvSpPr txBox="1">
            <a:spLocks noChangeArrowheads="1"/>
          </p:cNvSpPr>
          <p:nvPr/>
        </p:nvSpPr>
        <p:spPr bwMode="auto">
          <a:xfrm>
            <a:off x="179388" y="4437063"/>
            <a:ext cx="1916112" cy="831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rgbClr val="000000"/>
                </a:solidFill>
              </a:rPr>
              <a:t>Concern about clergy, </a:t>
            </a:r>
          </a:p>
          <a:p>
            <a:r>
              <a:rPr lang="en-GB" sz="1200">
                <a:solidFill>
                  <a:srgbClr val="000000"/>
                </a:solidFill>
              </a:rPr>
              <a:t>someone licensed by the </a:t>
            </a:r>
          </a:p>
          <a:p>
            <a:r>
              <a:rPr lang="en-GB" sz="1200">
                <a:solidFill>
                  <a:srgbClr val="000000"/>
                </a:solidFill>
              </a:rPr>
              <a:t>Bishop or someone </a:t>
            </a:r>
          </a:p>
          <a:p>
            <a:r>
              <a:rPr lang="en-GB" sz="1200">
                <a:solidFill>
                  <a:srgbClr val="000000"/>
                </a:solidFill>
              </a:rPr>
              <a:t>employed by the Diocese</a:t>
            </a:r>
          </a:p>
        </p:txBody>
      </p:sp>
      <p:sp>
        <p:nvSpPr>
          <p:cNvPr id="67593" name="Text Box 11"/>
          <p:cNvSpPr txBox="1">
            <a:spLocks noChangeArrowheads="1"/>
          </p:cNvSpPr>
          <p:nvPr/>
        </p:nvSpPr>
        <p:spPr bwMode="auto">
          <a:xfrm>
            <a:off x="2339975" y="549275"/>
            <a:ext cx="400050" cy="50736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b="1"/>
              <a:t>D</a:t>
            </a:r>
          </a:p>
          <a:p>
            <a:pPr algn="ctr"/>
            <a:r>
              <a:rPr lang="en-GB" b="1"/>
              <a:t>O</a:t>
            </a:r>
          </a:p>
          <a:p>
            <a:pPr algn="ctr"/>
            <a:endParaRPr lang="en-GB" b="1"/>
          </a:p>
          <a:p>
            <a:pPr algn="ctr"/>
            <a:r>
              <a:rPr lang="en-GB" b="1"/>
              <a:t>N</a:t>
            </a:r>
          </a:p>
          <a:p>
            <a:pPr algn="ctr"/>
            <a:r>
              <a:rPr lang="en-GB" b="1"/>
              <a:t>O</a:t>
            </a:r>
          </a:p>
          <a:p>
            <a:pPr algn="ctr"/>
            <a:r>
              <a:rPr lang="en-GB" b="1"/>
              <a:t>T</a:t>
            </a:r>
          </a:p>
          <a:p>
            <a:pPr algn="ctr"/>
            <a:endParaRPr lang="en-GB" b="1"/>
          </a:p>
          <a:p>
            <a:pPr algn="ctr"/>
            <a:r>
              <a:rPr lang="en-GB" b="1"/>
              <a:t>I</a:t>
            </a:r>
          </a:p>
          <a:p>
            <a:pPr algn="ctr"/>
            <a:r>
              <a:rPr lang="en-GB" b="1"/>
              <a:t>N</a:t>
            </a:r>
          </a:p>
          <a:p>
            <a:pPr algn="ctr"/>
            <a:r>
              <a:rPr lang="en-GB" b="1"/>
              <a:t>V</a:t>
            </a:r>
          </a:p>
          <a:p>
            <a:pPr algn="ctr"/>
            <a:r>
              <a:rPr lang="en-GB" b="1"/>
              <a:t>E</a:t>
            </a:r>
          </a:p>
          <a:p>
            <a:pPr algn="ctr"/>
            <a:r>
              <a:rPr lang="en-GB" b="1"/>
              <a:t>S</a:t>
            </a:r>
          </a:p>
          <a:p>
            <a:pPr algn="ctr"/>
            <a:r>
              <a:rPr lang="en-GB" b="1"/>
              <a:t>T</a:t>
            </a:r>
          </a:p>
          <a:p>
            <a:pPr algn="ctr"/>
            <a:r>
              <a:rPr lang="en-GB" b="1"/>
              <a:t>I</a:t>
            </a:r>
          </a:p>
          <a:p>
            <a:pPr algn="ctr"/>
            <a:r>
              <a:rPr lang="en-GB" b="1"/>
              <a:t>G</a:t>
            </a:r>
          </a:p>
          <a:p>
            <a:pPr algn="ctr"/>
            <a:r>
              <a:rPr lang="en-GB" b="1"/>
              <a:t>A</a:t>
            </a:r>
          </a:p>
          <a:p>
            <a:pPr algn="ctr"/>
            <a:r>
              <a:rPr lang="en-GB" b="1"/>
              <a:t>T</a:t>
            </a:r>
          </a:p>
          <a:p>
            <a:pPr algn="ctr"/>
            <a:r>
              <a:rPr lang="en-GB" b="1"/>
              <a:t>E</a:t>
            </a:r>
          </a:p>
        </p:txBody>
      </p:sp>
      <p:sp>
        <p:nvSpPr>
          <p:cNvPr id="67594" name="Text Box 12"/>
          <p:cNvSpPr txBox="1">
            <a:spLocks noChangeArrowheads="1"/>
          </p:cNvSpPr>
          <p:nvPr/>
        </p:nvSpPr>
        <p:spPr bwMode="auto">
          <a:xfrm>
            <a:off x="5076825" y="908050"/>
            <a:ext cx="1168400" cy="303213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/>
              <a:t>Refer direct to</a:t>
            </a:r>
          </a:p>
        </p:txBody>
      </p:sp>
      <p:sp>
        <p:nvSpPr>
          <p:cNvPr id="67595" name="Text Box 13" descr="Blue tissue paper"/>
          <p:cNvSpPr txBox="1">
            <a:spLocks noChangeArrowheads="1"/>
          </p:cNvSpPr>
          <p:nvPr/>
        </p:nvSpPr>
        <p:spPr bwMode="auto">
          <a:xfrm>
            <a:off x="3132139" y="1820237"/>
            <a:ext cx="1727200" cy="1015663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</a:rPr>
              <a:t>Discuss with </a:t>
            </a:r>
            <a:r>
              <a:rPr lang="en-GB" sz="1200" dirty="0" smtClean="0">
                <a:solidFill>
                  <a:srgbClr val="000000"/>
                </a:solidFill>
              </a:rPr>
              <a:t>Coordinator</a:t>
            </a:r>
            <a:br>
              <a:rPr lang="en-GB" sz="1200" dirty="0" smtClean="0">
                <a:solidFill>
                  <a:srgbClr val="000000"/>
                </a:solidFill>
              </a:rPr>
            </a:br>
            <a:r>
              <a:rPr lang="en-GB" sz="1200" dirty="0" smtClean="0">
                <a:solidFill>
                  <a:srgbClr val="000000"/>
                </a:solidFill>
              </a:rPr>
              <a:t>or if unavailable, the </a:t>
            </a:r>
            <a:endParaRPr lang="en-GB" sz="1200" dirty="0">
              <a:solidFill>
                <a:srgbClr val="000000"/>
              </a:solidFill>
            </a:endParaRPr>
          </a:p>
          <a:p>
            <a:r>
              <a:rPr lang="en-GB" sz="1200" dirty="0">
                <a:solidFill>
                  <a:srgbClr val="000000"/>
                </a:solidFill>
              </a:rPr>
              <a:t>parish priest and make </a:t>
            </a:r>
          </a:p>
          <a:p>
            <a:r>
              <a:rPr lang="en-GB" sz="1200" dirty="0">
                <a:solidFill>
                  <a:srgbClr val="000000"/>
                </a:solidFill>
              </a:rPr>
              <a:t>notes immediately</a:t>
            </a:r>
          </a:p>
        </p:txBody>
      </p:sp>
      <p:sp>
        <p:nvSpPr>
          <p:cNvPr id="67596" name="Text Box 14" descr="Blue tissue paper"/>
          <p:cNvSpPr txBox="1">
            <a:spLocks noChangeArrowheads="1"/>
          </p:cNvSpPr>
          <p:nvPr/>
        </p:nvSpPr>
        <p:spPr bwMode="auto">
          <a:xfrm>
            <a:off x="3203575" y="3500438"/>
            <a:ext cx="1335088" cy="46672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rgbClr val="000000"/>
                </a:solidFill>
              </a:rPr>
              <a:t>Discuss with the </a:t>
            </a:r>
          </a:p>
          <a:p>
            <a:r>
              <a:rPr lang="en-GB" sz="1200">
                <a:solidFill>
                  <a:srgbClr val="000000"/>
                </a:solidFill>
              </a:rPr>
              <a:t>parish priest</a:t>
            </a:r>
          </a:p>
        </p:txBody>
      </p:sp>
      <p:sp>
        <p:nvSpPr>
          <p:cNvPr id="67597" name="Text Box 15" descr="Blue tissue paper"/>
          <p:cNvSpPr txBox="1">
            <a:spLocks noChangeArrowheads="1"/>
          </p:cNvSpPr>
          <p:nvPr/>
        </p:nvSpPr>
        <p:spPr bwMode="auto">
          <a:xfrm>
            <a:off x="3375111" y="4668182"/>
            <a:ext cx="1098378" cy="83099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</a:rPr>
              <a:t>Contact your </a:t>
            </a:r>
            <a:r>
              <a:rPr lang="en-GB" sz="1200" dirty="0" smtClean="0">
                <a:solidFill>
                  <a:srgbClr val="000000"/>
                </a:solidFill>
              </a:rPr>
              <a:t/>
            </a:r>
            <a:br>
              <a:rPr lang="en-GB" sz="1200" dirty="0" smtClean="0">
                <a:solidFill>
                  <a:srgbClr val="000000"/>
                </a:solidFill>
              </a:rPr>
            </a:br>
            <a:r>
              <a:rPr lang="en-GB" sz="1200" dirty="0" smtClean="0">
                <a:solidFill>
                  <a:srgbClr val="000000"/>
                </a:solidFill>
              </a:rPr>
              <a:t>Coordinator </a:t>
            </a:r>
            <a:endParaRPr lang="en-GB" sz="1200" dirty="0">
              <a:solidFill>
                <a:srgbClr val="000000"/>
              </a:solidFill>
            </a:endParaRPr>
          </a:p>
          <a:p>
            <a:r>
              <a:rPr lang="en-GB" sz="1200" dirty="0">
                <a:solidFill>
                  <a:srgbClr val="000000"/>
                </a:solidFill>
              </a:rPr>
              <a:t>and /or an </a:t>
            </a:r>
          </a:p>
          <a:p>
            <a:r>
              <a:rPr lang="en-GB" sz="1200" dirty="0">
                <a:solidFill>
                  <a:srgbClr val="000000"/>
                </a:solidFill>
              </a:rPr>
              <a:t>Archdeacon</a:t>
            </a:r>
          </a:p>
        </p:txBody>
      </p:sp>
      <p:sp>
        <p:nvSpPr>
          <p:cNvPr id="67598" name="Text Box 16"/>
          <p:cNvSpPr txBox="1">
            <a:spLocks noChangeArrowheads="1"/>
          </p:cNvSpPr>
          <p:nvPr/>
        </p:nvSpPr>
        <p:spPr bwMode="auto">
          <a:xfrm>
            <a:off x="5076825" y="1989138"/>
            <a:ext cx="1468438" cy="677862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b="1"/>
              <a:t>Refer to Adult or </a:t>
            </a:r>
          </a:p>
          <a:p>
            <a:r>
              <a:rPr lang="en-GB" sz="1200" b="1"/>
              <a:t>Children’s </a:t>
            </a:r>
          </a:p>
          <a:p>
            <a:r>
              <a:rPr lang="en-GB" sz="1200" b="1"/>
              <a:t>Social Care</a:t>
            </a:r>
          </a:p>
        </p:txBody>
      </p:sp>
      <p:sp>
        <p:nvSpPr>
          <p:cNvPr id="67599" name="Text Box 17" descr="Denim"/>
          <p:cNvSpPr txBox="1">
            <a:spLocks noChangeArrowheads="1"/>
          </p:cNvSpPr>
          <p:nvPr/>
        </p:nvSpPr>
        <p:spPr bwMode="auto">
          <a:xfrm>
            <a:off x="4859338" y="3068638"/>
            <a:ext cx="1187450" cy="668337"/>
          </a:xfrm>
          <a:prstGeom prst="rect">
            <a:avLst/>
          </a:prstGeom>
          <a:solidFill>
            <a:srgbClr val="A8F589"/>
          </a:solidFill>
          <a:ln w="28575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b="1" dirty="0">
                <a:solidFill>
                  <a:srgbClr val="CC0066"/>
                </a:solidFill>
              </a:rPr>
              <a:t>Diocesan </a:t>
            </a:r>
          </a:p>
          <a:p>
            <a:r>
              <a:rPr lang="en-GB" sz="1200" b="1" dirty="0">
                <a:solidFill>
                  <a:srgbClr val="CC0066"/>
                </a:solidFill>
              </a:rPr>
              <a:t>Safeguarding</a:t>
            </a:r>
          </a:p>
          <a:p>
            <a:r>
              <a:rPr lang="en-GB" sz="1200" b="1" dirty="0">
                <a:solidFill>
                  <a:srgbClr val="CC0066"/>
                </a:solidFill>
              </a:rPr>
              <a:t>Adviser</a:t>
            </a:r>
          </a:p>
        </p:txBody>
      </p:sp>
      <p:sp>
        <p:nvSpPr>
          <p:cNvPr id="67600" name="Text Box 18"/>
          <p:cNvSpPr txBox="1">
            <a:spLocks noChangeArrowheads="1"/>
          </p:cNvSpPr>
          <p:nvPr/>
        </p:nvSpPr>
        <p:spPr bwMode="auto">
          <a:xfrm>
            <a:off x="6804025" y="692150"/>
            <a:ext cx="2215222" cy="1015663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</a:rPr>
              <a:t>1. </a:t>
            </a:r>
            <a:r>
              <a:rPr lang="en-GB" sz="1200" dirty="0" smtClean="0">
                <a:solidFill>
                  <a:srgbClr val="000000"/>
                </a:solidFill>
              </a:rPr>
              <a:t>Social Care, Ambulance or </a:t>
            </a:r>
            <a:endParaRPr lang="en-GB" sz="1200" dirty="0">
              <a:solidFill>
                <a:srgbClr val="000000"/>
              </a:solidFill>
            </a:endParaRPr>
          </a:p>
          <a:p>
            <a:r>
              <a:rPr lang="en-GB" sz="1200" dirty="0">
                <a:solidFill>
                  <a:srgbClr val="000000"/>
                </a:solidFill>
              </a:rPr>
              <a:t>Police</a:t>
            </a:r>
          </a:p>
          <a:p>
            <a:r>
              <a:rPr lang="en-GB" sz="1200" dirty="0">
                <a:solidFill>
                  <a:srgbClr val="000000"/>
                </a:solidFill>
              </a:rPr>
              <a:t>2. Inform parish </a:t>
            </a:r>
            <a:r>
              <a:rPr lang="en-GB" sz="1200" dirty="0" smtClean="0">
                <a:solidFill>
                  <a:srgbClr val="000000"/>
                </a:solidFill>
              </a:rPr>
              <a:t>Coordinator,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priest and </a:t>
            </a:r>
            <a:r>
              <a:rPr lang="en-GB" sz="1200" dirty="0">
                <a:solidFill>
                  <a:srgbClr val="000000"/>
                </a:solidFill>
              </a:rPr>
              <a:t>the DSA</a:t>
            </a:r>
          </a:p>
          <a:p>
            <a:r>
              <a:rPr lang="en-GB" sz="1200" dirty="0">
                <a:solidFill>
                  <a:srgbClr val="000000"/>
                </a:solidFill>
              </a:rPr>
              <a:t>3. Record the action taken</a:t>
            </a:r>
          </a:p>
        </p:txBody>
      </p:sp>
      <p:sp>
        <p:nvSpPr>
          <p:cNvPr id="67601" name="Text Box 19"/>
          <p:cNvSpPr txBox="1">
            <a:spLocks noChangeArrowheads="1"/>
          </p:cNvSpPr>
          <p:nvPr/>
        </p:nvSpPr>
        <p:spPr bwMode="auto">
          <a:xfrm>
            <a:off x="7019925" y="2349500"/>
            <a:ext cx="1911350" cy="658813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>
                <a:solidFill>
                  <a:srgbClr val="000000"/>
                </a:solidFill>
              </a:rPr>
              <a:t>1. Feedback to referrer</a:t>
            </a:r>
          </a:p>
          <a:p>
            <a:r>
              <a:rPr lang="en-GB" sz="1200">
                <a:solidFill>
                  <a:srgbClr val="000000"/>
                </a:solidFill>
              </a:rPr>
              <a:t>2. Inform the Archdeacon</a:t>
            </a:r>
          </a:p>
          <a:p>
            <a:r>
              <a:rPr lang="en-GB" sz="1200">
                <a:solidFill>
                  <a:srgbClr val="000000"/>
                </a:solidFill>
              </a:rPr>
              <a:t>3. Record action taken</a:t>
            </a:r>
          </a:p>
        </p:txBody>
      </p:sp>
      <p:sp>
        <p:nvSpPr>
          <p:cNvPr id="67602" name="Text Box 21"/>
          <p:cNvSpPr txBox="1">
            <a:spLocks noChangeArrowheads="1"/>
          </p:cNvSpPr>
          <p:nvPr/>
        </p:nvSpPr>
        <p:spPr bwMode="auto">
          <a:xfrm>
            <a:off x="6877050" y="4076700"/>
            <a:ext cx="2000869" cy="1569660"/>
          </a:xfrm>
          <a:prstGeom prst="rect">
            <a:avLst/>
          </a:prstGeom>
          <a:solidFill>
            <a:srgbClr val="FF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dirty="0">
                <a:solidFill>
                  <a:srgbClr val="000000"/>
                </a:solidFill>
              </a:rPr>
              <a:t>1. Record the reasons for </a:t>
            </a:r>
          </a:p>
          <a:p>
            <a:r>
              <a:rPr lang="en-GB" sz="1200" dirty="0">
                <a:solidFill>
                  <a:srgbClr val="000000"/>
                </a:solidFill>
              </a:rPr>
              <a:t>decision</a:t>
            </a:r>
          </a:p>
          <a:p>
            <a:r>
              <a:rPr lang="en-GB" sz="1200" dirty="0">
                <a:solidFill>
                  <a:srgbClr val="000000"/>
                </a:solidFill>
              </a:rPr>
              <a:t>2.Feedback to referrer</a:t>
            </a:r>
          </a:p>
          <a:p>
            <a:r>
              <a:rPr lang="en-GB" sz="1200" dirty="0">
                <a:solidFill>
                  <a:srgbClr val="000000"/>
                </a:solidFill>
              </a:rPr>
              <a:t>3.DSA will discuss </a:t>
            </a:r>
          </a:p>
          <a:p>
            <a:r>
              <a:rPr lang="en-GB" sz="1200" dirty="0">
                <a:solidFill>
                  <a:srgbClr val="000000"/>
                </a:solidFill>
              </a:rPr>
              <a:t>outstanding concerns with </a:t>
            </a:r>
          </a:p>
          <a:p>
            <a:r>
              <a:rPr lang="en-GB" sz="1200" dirty="0">
                <a:solidFill>
                  <a:srgbClr val="000000"/>
                </a:solidFill>
              </a:rPr>
              <a:t>parish </a:t>
            </a:r>
            <a:r>
              <a:rPr lang="en-GB" sz="1200" dirty="0" smtClean="0">
                <a:solidFill>
                  <a:srgbClr val="000000"/>
                </a:solidFill>
              </a:rPr>
              <a:t>Coordinator or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Priest </a:t>
            </a:r>
            <a:r>
              <a:rPr lang="en-GB" sz="1200" dirty="0">
                <a:solidFill>
                  <a:srgbClr val="000000"/>
                </a:solidFill>
              </a:rPr>
              <a:t>and </a:t>
            </a:r>
            <a:r>
              <a:rPr lang="en-GB" sz="1200" dirty="0" smtClean="0">
                <a:solidFill>
                  <a:srgbClr val="000000"/>
                </a:solidFill>
              </a:rPr>
              <a:t>inform the</a:t>
            </a:r>
          </a:p>
          <a:p>
            <a:r>
              <a:rPr lang="en-GB" sz="1200" dirty="0" smtClean="0">
                <a:solidFill>
                  <a:srgbClr val="000000"/>
                </a:solidFill>
              </a:rPr>
              <a:t>Archdeacon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67604" name="Text Box 21"/>
          <p:cNvSpPr txBox="1">
            <a:spLocks noChangeArrowheads="1"/>
          </p:cNvSpPr>
          <p:nvPr/>
        </p:nvSpPr>
        <p:spPr bwMode="auto">
          <a:xfrm>
            <a:off x="5219700" y="4149725"/>
            <a:ext cx="1322388" cy="860425"/>
          </a:xfrm>
          <a:prstGeom prst="rect">
            <a:avLst/>
          </a:prstGeom>
          <a:solidFill>
            <a:srgbClr val="FF99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200" b="1"/>
              <a:t>Not referred to </a:t>
            </a:r>
          </a:p>
          <a:p>
            <a:r>
              <a:rPr lang="en-GB" sz="1200" b="1"/>
              <a:t>Adult or </a:t>
            </a:r>
            <a:br>
              <a:rPr lang="en-GB" sz="1200" b="1"/>
            </a:br>
            <a:r>
              <a:rPr lang="en-GB" sz="1200" b="1"/>
              <a:t>Children’s </a:t>
            </a:r>
          </a:p>
          <a:p>
            <a:r>
              <a:rPr lang="en-GB" sz="1200" b="1"/>
              <a:t>Social care</a:t>
            </a:r>
          </a:p>
        </p:txBody>
      </p:sp>
      <p:sp>
        <p:nvSpPr>
          <p:cNvPr id="67605" name="Line 22"/>
          <p:cNvSpPr>
            <a:spLocks noChangeShapeType="1"/>
          </p:cNvSpPr>
          <p:nvPr/>
        </p:nvSpPr>
        <p:spPr bwMode="auto">
          <a:xfrm>
            <a:off x="1979613" y="1052513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06" name="Line 24"/>
          <p:cNvSpPr>
            <a:spLocks noChangeShapeType="1"/>
          </p:cNvSpPr>
          <p:nvPr/>
        </p:nvSpPr>
        <p:spPr bwMode="auto">
          <a:xfrm>
            <a:off x="2771775" y="1052513"/>
            <a:ext cx="2305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07" name="Line 27"/>
          <p:cNvSpPr>
            <a:spLocks noChangeShapeType="1"/>
          </p:cNvSpPr>
          <p:nvPr/>
        </p:nvSpPr>
        <p:spPr bwMode="auto">
          <a:xfrm>
            <a:off x="6227763" y="1052513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08" name="Line 28"/>
          <p:cNvSpPr>
            <a:spLocks noChangeShapeType="1"/>
          </p:cNvSpPr>
          <p:nvPr/>
        </p:nvSpPr>
        <p:spPr bwMode="auto">
          <a:xfrm>
            <a:off x="1908175" y="1916113"/>
            <a:ext cx="431800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09" name="Line 29"/>
          <p:cNvSpPr>
            <a:spLocks noChangeShapeType="1"/>
          </p:cNvSpPr>
          <p:nvPr/>
        </p:nvSpPr>
        <p:spPr bwMode="auto">
          <a:xfrm flipV="1">
            <a:off x="2124075" y="2565400"/>
            <a:ext cx="215900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0" name="Line 30"/>
          <p:cNvSpPr>
            <a:spLocks noChangeShapeType="1"/>
          </p:cNvSpPr>
          <p:nvPr/>
        </p:nvSpPr>
        <p:spPr bwMode="auto">
          <a:xfrm>
            <a:off x="2771775" y="2205038"/>
            <a:ext cx="360363" cy="1444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1" name="Line 31"/>
          <p:cNvSpPr>
            <a:spLocks noChangeShapeType="1"/>
          </p:cNvSpPr>
          <p:nvPr/>
        </p:nvSpPr>
        <p:spPr bwMode="auto">
          <a:xfrm flipV="1">
            <a:off x="2771775" y="2420938"/>
            <a:ext cx="360363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2" name="Line 32"/>
          <p:cNvSpPr>
            <a:spLocks noChangeShapeType="1"/>
          </p:cNvSpPr>
          <p:nvPr/>
        </p:nvSpPr>
        <p:spPr bwMode="auto">
          <a:xfrm>
            <a:off x="2124075" y="3716338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3" name="Line 33"/>
          <p:cNvSpPr>
            <a:spLocks noChangeShapeType="1"/>
          </p:cNvSpPr>
          <p:nvPr/>
        </p:nvSpPr>
        <p:spPr bwMode="auto">
          <a:xfrm>
            <a:off x="2771775" y="3716338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4" name="Line 35"/>
          <p:cNvSpPr>
            <a:spLocks noChangeShapeType="1"/>
          </p:cNvSpPr>
          <p:nvPr/>
        </p:nvSpPr>
        <p:spPr bwMode="auto">
          <a:xfrm flipH="1">
            <a:off x="2124075" y="486886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5" name="Line 36"/>
          <p:cNvSpPr>
            <a:spLocks noChangeShapeType="1"/>
          </p:cNvSpPr>
          <p:nvPr/>
        </p:nvSpPr>
        <p:spPr bwMode="auto">
          <a:xfrm>
            <a:off x="2771775" y="4885405"/>
            <a:ext cx="603336" cy="198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6" name="Line 38"/>
          <p:cNvSpPr>
            <a:spLocks noChangeShapeType="1"/>
          </p:cNvSpPr>
          <p:nvPr/>
        </p:nvSpPr>
        <p:spPr bwMode="auto">
          <a:xfrm>
            <a:off x="4580731" y="2835900"/>
            <a:ext cx="496094" cy="2327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7" name="Line 39"/>
          <p:cNvSpPr>
            <a:spLocks noChangeShapeType="1"/>
          </p:cNvSpPr>
          <p:nvPr/>
        </p:nvSpPr>
        <p:spPr bwMode="auto">
          <a:xfrm flipV="1">
            <a:off x="4572000" y="3429000"/>
            <a:ext cx="287338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8" name="Line 40"/>
          <p:cNvSpPr>
            <a:spLocks noChangeShapeType="1"/>
          </p:cNvSpPr>
          <p:nvPr/>
        </p:nvSpPr>
        <p:spPr bwMode="auto">
          <a:xfrm flipV="1">
            <a:off x="3979863" y="3736974"/>
            <a:ext cx="1473200" cy="93120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19" name="Line 41"/>
          <p:cNvSpPr>
            <a:spLocks noChangeShapeType="1"/>
          </p:cNvSpPr>
          <p:nvPr/>
        </p:nvSpPr>
        <p:spPr bwMode="auto">
          <a:xfrm>
            <a:off x="5867400" y="3716338"/>
            <a:ext cx="0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20" name="Line 42"/>
          <p:cNvSpPr>
            <a:spLocks noChangeShapeType="1"/>
          </p:cNvSpPr>
          <p:nvPr/>
        </p:nvSpPr>
        <p:spPr bwMode="auto">
          <a:xfrm flipV="1">
            <a:off x="5940425" y="263683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21" name="Line 43"/>
          <p:cNvSpPr>
            <a:spLocks noChangeShapeType="1"/>
          </p:cNvSpPr>
          <p:nvPr/>
        </p:nvSpPr>
        <p:spPr bwMode="auto">
          <a:xfrm>
            <a:off x="6588125" y="2492375"/>
            <a:ext cx="43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7622" name="Line 44"/>
          <p:cNvSpPr>
            <a:spLocks noChangeShapeType="1"/>
          </p:cNvSpPr>
          <p:nvPr/>
        </p:nvSpPr>
        <p:spPr bwMode="auto">
          <a:xfrm>
            <a:off x="6516688" y="4508500"/>
            <a:ext cx="36036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 sz="2400" b="1" baseline="300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740025" y="3736975"/>
            <a:ext cx="2479675" cy="111601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0" y="5876925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 baseline="30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1000" b="0" baseline="0" dirty="0">
                <a:latin typeface="Arial" pitchFamily="34" charset="0"/>
              </a:rPr>
              <a:t>Parish </a:t>
            </a:r>
            <a:r>
              <a:rPr lang="en-GB" sz="1000" b="0" baseline="0" dirty="0" smtClean="0">
                <a:latin typeface="Arial" pitchFamily="34" charset="0"/>
              </a:rPr>
              <a:t>Safeguarding Co-ordinator (Child Protection)______________________Tel _________________</a:t>
            </a:r>
          </a:p>
          <a:p>
            <a:pPr algn="ctr"/>
            <a:r>
              <a:rPr lang="en-GB" sz="1000" b="0" baseline="0" dirty="0" smtClean="0">
                <a:latin typeface="Arial" pitchFamily="34" charset="0"/>
              </a:rPr>
              <a:t>Parish Safeguarding Co-ordinator (Adults) ___________________Tel _____________________Priest ____________________Tel ____________________</a:t>
            </a:r>
            <a:endParaRPr lang="en-GB" sz="1000" b="0" baseline="0" dirty="0">
              <a:latin typeface="Arial" pitchFamily="34" charset="0"/>
            </a:endParaRPr>
          </a:p>
          <a:p>
            <a:pPr algn="ctr"/>
            <a:r>
              <a:rPr lang="en-GB" sz="1000" b="0" baseline="0" dirty="0">
                <a:latin typeface="Arial" pitchFamily="34" charset="0"/>
              </a:rPr>
              <a:t>Children’s Social Care ☎ County Council, all hours, 0845 6058058, City Council ☎ 01332 717118 or out of office hours 01332 711205</a:t>
            </a:r>
          </a:p>
          <a:p>
            <a:pPr algn="ctr"/>
            <a:r>
              <a:rPr lang="en-GB" sz="1000" b="0" baseline="0" dirty="0">
                <a:latin typeface="Arial" pitchFamily="34" charset="0"/>
              </a:rPr>
              <a:t>Police ☎ </a:t>
            </a:r>
            <a:r>
              <a:rPr lang="en-GB" sz="1000" b="0" baseline="0" dirty="0" smtClean="0">
                <a:latin typeface="Arial" pitchFamily="34" charset="0"/>
              </a:rPr>
              <a:t>101</a:t>
            </a:r>
            <a:endParaRPr lang="en-GB" sz="1000" b="0" baseline="0" dirty="0">
              <a:latin typeface="Arial" pitchFamily="34" charset="0"/>
            </a:endParaRPr>
          </a:p>
          <a:p>
            <a:pPr algn="ctr"/>
            <a:r>
              <a:rPr lang="en-GB" sz="1000" baseline="0" dirty="0">
                <a:latin typeface="Arial" pitchFamily="34" charset="0"/>
              </a:rPr>
              <a:t>Diocesan Child Protection Adviser main contact ☎ 07891 181893 or 01332 388650 (Church House)</a:t>
            </a:r>
          </a:p>
          <a:p>
            <a:pPr algn="ctr"/>
            <a:endParaRPr lang="en-GB" sz="1000" baseline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0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278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DDBF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 Hodgson</dc:creator>
  <cp:lastModifiedBy>Julian Hodgson</cp:lastModifiedBy>
  <cp:revision>2</cp:revision>
  <dcterms:created xsi:type="dcterms:W3CDTF">2013-06-06T07:19:39Z</dcterms:created>
  <dcterms:modified xsi:type="dcterms:W3CDTF">2013-06-06T07:35:27Z</dcterms:modified>
</cp:coreProperties>
</file>